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70" r:id="rId10"/>
    <p:sldId id="271" r:id="rId11"/>
    <p:sldId id="272" r:id="rId12"/>
    <p:sldId id="273" r:id="rId13"/>
  </p:sldIdLst>
  <p:sldSz cx="12192000" cy="6858000"/>
  <p:notesSz cx="12192000" cy="6858000"/>
  <p:embeddedFontLst>
    <p:embeddedFont>
      <p:font typeface="Abadi" panose="020B0604020104020204" pitchFamily="34" charset="0"/>
      <p:regular r:id="rId14"/>
    </p:embeddedFont>
    <p:embeddedFont>
      <p:font typeface="PT Serif" panose="020A0603040505020204" pitchFamily="18" charset="-52"/>
      <p:boldItalic r:id="rId15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38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600" b="0" spc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6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Удельный вес текстильной промышленности во Владимирской губернии составлял 77,4%</a:t>
            </a:r>
          </a:p>
        </c:rich>
      </c:tx>
      <c:overlay val="0"/>
      <c:spPr>
        <a:noFill/>
        <a:ln>
          <a:noFill/>
        </a:ln>
      </c:sp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</c:spPr>
    </c:floor>
    <c:sideWall>
      <c:thickness val="0"/>
      <c:spPr>
        <a:noFill/>
        <a:ln>
          <a:noFill/>
        </a:ln>
      </c:spPr>
    </c:sideWall>
    <c:backWall>
      <c:thickness val="0"/>
      <c:spPr>
        <a:noFill/>
        <a:ln>
          <a:noFill/>
        </a:ln>
      </c:spPr>
    </c:backWall>
    <c:plotArea>
      <c:layout>
        <c:manualLayout>
          <c:layoutTarget val="inner"/>
          <c:xMode val="edge"/>
          <c:yMode val="edge"/>
          <c:x val="1.7659999999999999E-2"/>
          <c:y val="0.18651999999999999"/>
          <c:w val="0.97001999999999999"/>
          <c:h val="0.71133000000000002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B302-4940-8821-5FFB57C0EEC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B302-4940-8821-5FFB57C0EEC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B302-4940-8821-5FFB57C0EEC3}"/>
              </c:ext>
            </c:extLst>
          </c:dPt>
          <c:cat>
            <c:strRef>
              <c:f>Sheet1!$A$2:$A$4</c:f>
              <c:strCache>
                <c:ptCount val="3"/>
                <c:pt idx="0">
                  <c:v>Хлопчатобумажная</c:v>
                </c:pt>
                <c:pt idx="1">
                  <c:v>Льняная</c:v>
                </c:pt>
                <c:pt idx="2">
                  <c:v>Шелковая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0.58899999999999997</c:v>
                </c:pt>
                <c:pt idx="1">
                  <c:v>0.17199999999999999</c:v>
                </c:pt>
                <c:pt idx="2">
                  <c:v>1.3000000000000001E-2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302-4940-8821-5FFB57C0EE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</c:spPr>
  <c:txPr>
    <a:bodyPr/>
    <a:lstStyle/>
    <a:p>
      <a:pPr>
        <a:defRPr sz="900">
          <a:solidFill>
            <a:schemeClr val="tx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600" b="0" spc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Удельный вес текстильной промышленности во Владимирской области в 1925-1926 годах составлял 72,3%</a:t>
            </a:r>
            <a:endParaRPr lang="ru-RU" sz="2600" b="1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c:rich>
      </c:tx>
      <c:overlay val="0"/>
      <c:spPr>
        <a:noFill/>
        <a:ln>
          <a:noFill/>
        </a:ln>
      </c:sp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</c:spPr>
    </c:floor>
    <c:sideWall>
      <c:thickness val="0"/>
      <c:spPr>
        <a:noFill/>
        <a:ln>
          <a:noFill/>
        </a:ln>
      </c:spPr>
    </c:sideWall>
    <c:backWall>
      <c:thickness val="0"/>
      <c:spPr>
        <a:noFill/>
        <a:ln>
          <a:noFill/>
        </a:ln>
      </c:spPr>
    </c:backWall>
    <c:plotArea>
      <c:layout>
        <c:manualLayout>
          <c:layoutTarget val="inner"/>
          <c:xMode val="edge"/>
          <c:yMode val="edge"/>
          <c:x val="1.7659999999999999E-2"/>
          <c:y val="0.18651999999999999"/>
          <c:w val="0.97001999999999999"/>
          <c:h val="0.71133000000000002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71A7-4D91-982D-652DA8353BB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71A7-4D91-982D-652DA8353BB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71A7-4D91-982D-652DA8353BB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71A7-4D91-982D-652DA8353BB9}"/>
              </c:ext>
            </c:extLst>
          </c:dPt>
          <c:cat>
            <c:strRef>
              <c:f>Sheet1!$A$2:$A$5</c:f>
              <c:strCache>
                <c:ptCount val="4"/>
                <c:pt idx="0">
                  <c:v>Хлопчатобумажная</c:v>
                </c:pt>
                <c:pt idx="1">
                  <c:v>Льняная</c:v>
                </c:pt>
                <c:pt idx="2">
                  <c:v>Шелковая</c:v>
                </c:pt>
                <c:pt idx="3">
                  <c:v>Прочий текстиль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0.51</c:v>
                </c:pt>
                <c:pt idx="1">
                  <c:v>0.187</c:v>
                </c:pt>
                <c:pt idx="2">
                  <c:v>2.2000000000000002E-2</c:v>
                </c:pt>
                <c:pt idx="3" formatCode="0%">
                  <c:v>4.0000000000000001E-3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1A7-4D91-982D-652DA8353B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7.9130000000000006E-2"/>
          <c:y val="0.80762"/>
          <c:w val="0.90508"/>
          <c:h val="0.190239999999999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</c:spPr>
  <c:txPr>
    <a:bodyPr/>
    <a:lstStyle/>
    <a:p>
      <a:pPr>
        <a:defRPr sz="900">
          <a:solidFill>
            <a:schemeClr val="tx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A49F-48FB-8D05-3FD3EEA4014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A49F-48FB-8D05-3FD3EEA40143}"/>
              </c:ext>
            </c:extLst>
          </c:dPt>
          <c:cat>
            <c:strRef>
              <c:f>Sheet1!$A$2:$A$3</c:f>
              <c:strCache>
                <c:ptCount val="2"/>
                <c:pt idx="0">
                  <c:v>Стекловолокно</c:v>
                </c:pt>
                <c:pt idx="1">
                  <c:v>Льняные ткани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 formatCode="0.00%">
                  <c:v>0.71099999999999997</c:v>
                </c:pt>
                <c:pt idx="1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49F-48FB-8D05-3FD3EEA401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</c:spPr>
  <c:txPr>
    <a:bodyPr/>
    <a:lstStyle/>
    <a:p>
      <a:pPr>
        <a:defRPr sz="900">
          <a:solidFill>
            <a:schemeClr val="tx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93282347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55608" y="4133360"/>
            <a:ext cx="10743811" cy="1316771"/>
          </a:xfrm>
        </p:spPr>
        <p:txBody>
          <a:bodyPr vertOverflow="overflow" horzOverflow="clip" vert="horz" wrap="square" lIns="0" tIns="0" rIns="0" bIns="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sz="48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«Легкая промышленность Владимирской области»</a:t>
            </a:r>
            <a:endParaRPr sz="48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1480584063" name="Скругленный прямоугольник 3"/>
          <p:cNvSpPr/>
          <p:nvPr/>
        </p:nvSpPr>
        <p:spPr bwMode="auto">
          <a:xfrm>
            <a:off x="9193249" y="368298"/>
            <a:ext cx="2624742" cy="1377948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>
              <a:latin typeface="Abadi"/>
            </a:endParaRPr>
          </a:p>
        </p:txBody>
      </p:sp>
      <p:pic>
        <p:nvPicPr>
          <p:cNvPr id="833411331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4473" y="198794"/>
            <a:ext cx="1547452" cy="1547452"/>
          </a:xfrm>
          <a:prstGeom prst="rect">
            <a:avLst/>
          </a:prstGeom>
        </p:spPr>
      </p:pic>
      <p:pic>
        <p:nvPicPr>
          <p:cNvPr id="307949812" name="Picture 3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510498" y="368298"/>
            <a:ext cx="1423026" cy="144319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75399770" name="Picture 2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9284609" y="628308"/>
            <a:ext cx="2442021" cy="828263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70763209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307909" y="0"/>
            <a:ext cx="5837412" cy="4623264"/>
          </a:xfrm>
          <a:prstGeom prst="rect">
            <a:avLst/>
          </a:prstGeom>
        </p:spPr>
      </p:pic>
      <p:sp>
        <p:nvSpPr>
          <p:cNvPr id="1883233586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8759672-142D-9008-8500-B8CA6F2BE6D7}" type="slidenum">
              <a:rPr lang="ru-RU"/>
              <a:t>10</a:t>
            </a:fld>
            <a:endParaRPr lang="ru-RU"/>
          </a:p>
        </p:txBody>
      </p:sp>
      <p:pic>
        <p:nvPicPr>
          <p:cNvPr id="1943131117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918705" y="752922"/>
            <a:ext cx="10108271" cy="6858000"/>
          </a:xfrm>
          <a:prstGeom prst="rect">
            <a:avLst/>
          </a:prstGeom>
        </p:spPr>
      </p:pic>
      <p:pic>
        <p:nvPicPr>
          <p:cNvPr id="2014772382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482002" y="175954"/>
            <a:ext cx="4233837" cy="4447308"/>
          </a:xfrm>
          <a:prstGeom prst="rect">
            <a:avLst/>
          </a:prstGeom>
        </p:spPr>
      </p:pic>
      <p:sp>
        <p:nvSpPr>
          <p:cNvPr id="2030389232" name="Скругленный прямоугольник 12"/>
          <p:cNvSpPr/>
          <p:nvPr/>
        </p:nvSpPr>
        <p:spPr bwMode="auto">
          <a:xfrm>
            <a:off x="260924" y="72292"/>
            <a:ext cx="11498044" cy="4418677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608185316" name="TextBox 608185315"/>
          <p:cNvSpPr txBox="1"/>
          <p:nvPr/>
        </p:nvSpPr>
        <p:spPr bwMode="auto">
          <a:xfrm>
            <a:off x="213298" y="493186"/>
            <a:ext cx="6885422" cy="4877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indent="450214" algn="just">
              <a:lnSpc>
                <a:spcPct val="100000"/>
              </a:lnSpc>
              <a:spcBef>
                <a:spcPts val="599"/>
              </a:spcBef>
              <a:spcAft>
                <a:spcPts val="0"/>
              </a:spcAft>
              <a:defRPr/>
            </a:pPr>
            <a:endParaRPr sz="2600" u="sng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74107041" name=" 474107040"/>
          <p:cNvSpPr/>
          <p:nvPr/>
        </p:nvSpPr>
        <p:spPr bwMode="auto">
          <a:xfrm>
            <a:off x="11544300" y="6174513"/>
            <a:ext cx="16156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967765466" name=" 1967765465"/>
          <p:cNvSpPr/>
          <p:nvPr/>
        </p:nvSpPr>
        <p:spPr bwMode="auto">
          <a:xfrm>
            <a:off x="12231209" y="6949476"/>
            <a:ext cx="15054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11532971" name="TextBox 1211532970"/>
          <p:cNvSpPr txBox="1"/>
          <p:nvPr/>
        </p:nvSpPr>
        <p:spPr bwMode="auto">
          <a:xfrm>
            <a:off x="260924" y="72292"/>
            <a:ext cx="11164497" cy="43586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indent="450214" algn="l">
              <a:lnSpc>
                <a:spcPct val="100000"/>
              </a:lnSpc>
              <a:spcBef>
                <a:spcPts val="599"/>
              </a:spcBef>
              <a:spcAft>
                <a:spcPts val="0"/>
              </a:spcAft>
              <a:defRPr/>
            </a:pPr>
            <a:r>
              <a:rPr sz="2000" b="1" u="sng">
                <a:latin typeface="Times New Roman"/>
                <a:ea typeface="Times New Roman"/>
                <a:cs typeface="Times New Roman"/>
              </a:rPr>
              <a:t>Перспективными направлениями развития отрасли являются:</a:t>
            </a:r>
          </a:p>
          <a:p>
            <a:pPr marL="305908" indent="-305908" algn="l">
              <a:lnSpc>
                <a:spcPct val="10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 в порядке, установленном законодательством, оказание государственной и областной поддержки инвестиционных проектов, реализуемых организациями легкой промышленности;</a:t>
            </a:r>
          </a:p>
          <a:p>
            <a:pPr marL="305908" indent="-305908" algn="l">
              <a:lnSpc>
                <a:spcPct val="10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 совершенствование налогообложения для обеспечения деятельности предприятий за счет полученных ими финансовых средств.</a:t>
            </a:r>
          </a:p>
          <a:p>
            <a:pPr marL="305908" indent="-305908" algn="l">
              <a:lnSpc>
                <a:spcPct val="10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 совершенствование работы в области таможенного законодательства;</a:t>
            </a:r>
          </a:p>
          <a:p>
            <a:pPr marL="305908" indent="-305908" algn="l">
              <a:lnSpc>
                <a:spcPct val="10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 создание благоприятных условий для продвижения продукции отечественных производителей на внутренний и внешний рынки, содействие организации экспорта готовой продукции для расширения рынков сбыта.</a:t>
            </a:r>
          </a:p>
          <a:p>
            <a:pPr marL="305908" indent="-305908" algn="l">
              <a:lnSpc>
                <a:spcPct val="10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размещение государственных и областных заказов;</a:t>
            </a:r>
          </a:p>
          <a:p>
            <a:pPr marL="305908" indent="-305908" algn="l">
              <a:lnSpc>
                <a:spcPct val="10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 содействие в организации профильных выставочно-ярмарочных мероприятий с участием областных производителей;</a:t>
            </a:r>
          </a:p>
          <a:p>
            <a:pPr marL="305908" indent="-305908" algn="l">
              <a:buFont typeface="Arial"/>
              <a:buChar char="•"/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 содействие в организации обучения, подготовки, переподготовки и повышения квалификации руководителей и специалистов предприятий отрасли</a:t>
            </a:r>
          </a:p>
        </p:txBody>
      </p:sp>
      <p:sp>
        <p:nvSpPr>
          <p:cNvPr id="1354507833" name=" 1354507832"/>
          <p:cNvSpPr/>
          <p:nvPr/>
        </p:nvSpPr>
        <p:spPr bwMode="auto">
          <a:xfrm>
            <a:off x="10159560" y="7705089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91309857" name=" 1291309856"/>
          <p:cNvSpPr/>
          <p:nvPr/>
        </p:nvSpPr>
        <p:spPr bwMode="auto">
          <a:xfrm>
            <a:off x="8702235" y="7610922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15613104" name="Рисунок 215613103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070814" y="4381499"/>
            <a:ext cx="6032761" cy="2444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21059533">
            <a:off x="4548931" y="843649"/>
            <a:ext cx="8982010" cy="71138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1" y="365122"/>
            <a:ext cx="11500023" cy="384084"/>
          </a:xfrm>
        </p:spPr>
        <p:txBody>
          <a:bodyPr/>
          <a:lstStyle/>
          <a:p>
            <a:pPr algn="ctr">
              <a:defRPr/>
            </a:pPr>
            <a:r>
              <a:rPr sz="28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Практическая работа</a:t>
            </a:r>
            <a:endParaRPr sz="28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11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371473" y="2742803"/>
            <a:ext cx="5040539" cy="27435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endParaRPr/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271498" y="1015997"/>
            <a:ext cx="5141989" cy="36933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  <a:defRPr/>
            </a:pPr>
            <a:r>
              <a:rPr sz="2400" b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Задание</a:t>
            </a:r>
            <a:r>
              <a:rPr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</a:t>
            </a:r>
            <a:r>
              <a:rPr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2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Провести</a:t>
            </a:r>
            <a:r>
              <a:rPr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2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анализ</a:t>
            </a:r>
            <a:r>
              <a:rPr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2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рабочих</a:t>
            </a:r>
            <a:r>
              <a:rPr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2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мест</a:t>
            </a:r>
            <a:r>
              <a:rPr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2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трёх</a:t>
            </a:r>
            <a:r>
              <a:rPr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2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профессий</a:t>
            </a:r>
            <a:r>
              <a:rPr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и </a:t>
            </a:r>
            <a:r>
              <a:rPr sz="2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выбрать</a:t>
            </a:r>
            <a:r>
              <a:rPr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2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подходящую</a:t>
            </a:r>
            <a:r>
              <a:rPr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2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специальность</a:t>
            </a:r>
            <a:r>
              <a:rPr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2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согласно</a:t>
            </a:r>
            <a:r>
              <a:rPr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2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своим</a:t>
            </a:r>
            <a:r>
              <a:rPr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sz="2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интересам</a:t>
            </a:r>
            <a:r>
              <a:rPr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и </a:t>
            </a:r>
            <a:r>
              <a:rPr sz="2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способностям</a:t>
            </a:r>
            <a:r>
              <a:rPr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0000"/>
              </a:lnSpc>
              <a:spcAft>
                <a:spcPts val="0"/>
              </a:spcAft>
              <a:defRPr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изучить информацию о предприятиях региона и выбрать наиболее интересное для Вас. Поделиться мнением о предприятии, почему оно вас заинтересовало? </a:t>
            </a:r>
            <a:endParaRPr sz="24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041243664" name=" 1041243663"/>
          <p:cNvSpPr/>
          <p:nvPr/>
        </p:nvSpPr>
        <p:spPr bwMode="auto">
          <a:xfrm>
            <a:off x="11961125" y="3974694"/>
            <a:ext cx="16143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516228043" name="Рисунок 51622804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680265" y="1931080"/>
            <a:ext cx="6280860" cy="40872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946326279" name="Рисунок 194632627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384873" y="2189193"/>
            <a:ext cx="5357280" cy="5357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1012371" name="Рисунок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-307909" y="0"/>
            <a:ext cx="5837412" cy="4623264"/>
          </a:xfrm>
          <a:prstGeom prst="rect">
            <a:avLst/>
          </a:prstGeom>
        </p:spPr>
      </p:pic>
      <p:sp>
        <p:nvSpPr>
          <p:cNvPr id="1034498105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269C507-8FCD-E1B8-5152-5D6B7D7EDC60}" type="slidenum">
              <a:rPr lang="ru-RU"/>
              <a:t>12</a:t>
            </a:fld>
            <a:endParaRPr lang="ru-RU"/>
          </a:p>
        </p:txBody>
      </p:sp>
      <p:pic>
        <p:nvPicPr>
          <p:cNvPr id="183254116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529502" y="-189113"/>
            <a:ext cx="4233837" cy="4447308"/>
          </a:xfrm>
          <a:prstGeom prst="rect">
            <a:avLst/>
          </a:prstGeom>
        </p:spPr>
      </p:pic>
      <p:pic>
        <p:nvPicPr>
          <p:cNvPr id="474122679" name="Рисунок 474122678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343859" y="294541"/>
            <a:ext cx="4533870" cy="2990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47345770" name="Рисунок 847345769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8056198" y="169498"/>
            <a:ext cx="3983398" cy="3983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2</a:t>
            </a:fld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144499" y="873124"/>
            <a:ext cx="5813890" cy="5651499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  <a:defRPr/>
            </a:pPr>
            <a:r>
              <a:rPr sz="2600">
                <a:latin typeface="Times New Roman"/>
                <a:ea typeface="Times New Roman"/>
                <a:cs typeface="Times New Roman"/>
              </a:rPr>
              <a:t>Текстильный промысел на территории Владимирской губернии уходит корнями в </a:t>
            </a:r>
            <a:r>
              <a:rPr lang="en-US" sz="2600">
                <a:latin typeface="Times New Roman"/>
                <a:ea typeface="Times New Roman"/>
                <a:cs typeface="Times New Roman"/>
              </a:rPr>
              <a:t>XVI</a:t>
            </a:r>
            <a:r>
              <a:rPr sz="2600">
                <a:latin typeface="Times New Roman"/>
                <a:ea typeface="Times New Roman"/>
                <a:cs typeface="Times New Roman"/>
              </a:rPr>
              <a:t> век. Это время перехода от льняного ткачества, удовлетворяющего нужды индивидуального крестьянского хозяйства, к развитию льняного промысла. В </a:t>
            </a:r>
            <a:r>
              <a:rPr lang="en-US" sz="2600">
                <a:latin typeface="Times New Roman"/>
                <a:ea typeface="Times New Roman"/>
                <a:cs typeface="Times New Roman"/>
              </a:rPr>
              <a:t>XVII</a:t>
            </a:r>
            <a:r>
              <a:rPr sz="2600">
                <a:latin typeface="Times New Roman"/>
                <a:ea typeface="Times New Roman"/>
                <a:cs typeface="Times New Roman"/>
              </a:rPr>
              <a:t>-</a:t>
            </a:r>
            <a:r>
              <a:rPr lang="en-US" sz="2600">
                <a:latin typeface="Times New Roman"/>
                <a:ea typeface="Times New Roman"/>
                <a:cs typeface="Times New Roman"/>
              </a:rPr>
              <a:t>XVIII</a:t>
            </a:r>
            <a:r>
              <a:rPr sz="2600">
                <a:latin typeface="Times New Roman"/>
                <a:ea typeface="Times New Roman"/>
                <a:cs typeface="Times New Roman"/>
              </a:rPr>
              <a:t> веках крашенный набивной владимирский холст поставлялся на территорию Сибири и даже экспортировался в Китай.</a:t>
            </a:r>
            <a:endParaRPr sz="26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371472" y="365123"/>
            <a:ext cx="11173903" cy="384084"/>
          </a:xfrm>
        </p:spPr>
        <p:txBody>
          <a:bodyPr/>
          <a:lstStyle/>
          <a:p>
            <a:pPr algn="ctr">
              <a:defRPr/>
            </a:pPr>
            <a:r>
              <a:rPr sz="2800" b="1">
                <a:latin typeface="Times New Roman"/>
                <a:ea typeface="Times New Roman"/>
                <a:cs typeface="Times New Roman"/>
              </a:rPr>
              <a:t>Исторический аспект развития легкой промышленности</a:t>
            </a:r>
            <a:endParaRPr sz="2800"/>
          </a:p>
        </p:txBody>
      </p:sp>
      <p:sp>
        <p:nvSpPr>
          <p:cNvPr id="2100897975" name=" 2100897974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822837519" name="Рисунок 182283751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748906" y="2510515"/>
            <a:ext cx="6231265" cy="40141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50596103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6C68962-2E85-0454-4001-369D90BCED6A}" type="slidenum">
              <a:rPr lang="ru-RU"/>
              <a:t>3</a:t>
            </a:fld>
            <a:endParaRPr lang="ru-RU"/>
          </a:p>
        </p:txBody>
      </p:sp>
      <p:sp>
        <p:nvSpPr>
          <p:cNvPr id="90237883" name="Скругленный прямоугольник 18"/>
          <p:cNvSpPr/>
          <p:nvPr/>
        </p:nvSpPr>
        <p:spPr bwMode="auto">
          <a:xfrm>
            <a:off x="90070" y="190499"/>
            <a:ext cx="5951518" cy="6089194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sz="2800">
                <a:latin typeface="Times New Roman"/>
                <a:ea typeface="Times New Roman"/>
                <a:cs typeface="Times New Roman"/>
              </a:rPr>
              <a:t>Во второй половине </a:t>
            </a:r>
            <a:r>
              <a:rPr lang="en-US" sz="2800">
                <a:latin typeface="Times New Roman"/>
                <a:ea typeface="Times New Roman"/>
                <a:cs typeface="Times New Roman"/>
              </a:rPr>
              <a:t>XVIII</a:t>
            </a:r>
            <a:r>
              <a:rPr sz="2800">
                <a:latin typeface="Times New Roman"/>
                <a:ea typeface="Times New Roman"/>
                <a:cs typeface="Times New Roman"/>
              </a:rPr>
              <a:t> века во всех уездах губернии, кроме Вязниковского и Муромского, льняная промышленность была вытеснена хлопчатобумажной. Промысел был рентабелен, развивался быстро. Появились фабрики в г. Суздале, Александровском, Владимирском и Ковровском уездах.</a:t>
            </a:r>
            <a:endParaRPr sz="28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724317015" name=" 1724317014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10230774" name=" 2110230773"/>
          <p:cNvSpPr/>
          <p:nvPr/>
        </p:nvSpPr>
        <p:spPr bwMode="auto">
          <a:xfrm>
            <a:off x="11461588" y="5591446"/>
            <a:ext cx="16542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29672278" name="Рисунок 12967227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430642" y="2179309"/>
            <a:ext cx="6595206" cy="4105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5761241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383AB218-A537-CA30-A734-66776D377B5C}" type="slidenum">
              <a:rPr lang="ru-RU"/>
              <a:t>4</a:t>
            </a:fld>
            <a:endParaRPr lang="ru-RU"/>
          </a:p>
        </p:txBody>
      </p:sp>
      <p:sp>
        <p:nvSpPr>
          <p:cNvPr id="1734658455" name="Скругленный прямоугольник 18"/>
          <p:cNvSpPr/>
          <p:nvPr/>
        </p:nvSpPr>
        <p:spPr bwMode="auto">
          <a:xfrm>
            <a:off x="90070" y="190499"/>
            <a:ext cx="5951518" cy="6089194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sz="2800">
                <a:latin typeface="Times New Roman"/>
                <a:ea typeface="Times New Roman"/>
                <a:cs typeface="Times New Roman"/>
              </a:rPr>
              <a:t>В дальнейшем появление механической текстильной промышленности вытеснило кустарей с этого рынка. Часть из них перешло на другую сырьевую базу. Так в Киржачском районе Александровского уезда появился центр шелкоткачества.</a:t>
            </a:r>
            <a:endParaRPr sz="28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87288945" name=" 487288944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515330391" name=" 1515330390"/>
          <p:cNvSpPr/>
          <p:nvPr/>
        </p:nvSpPr>
        <p:spPr bwMode="auto">
          <a:xfrm>
            <a:off x="11461588" y="5591446"/>
            <a:ext cx="16542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279642088" name=" 1279642087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05517929" name=" 805517928"/>
          <p:cNvSpPr/>
          <p:nvPr/>
        </p:nvSpPr>
        <p:spPr bwMode="auto">
          <a:xfrm>
            <a:off x="11381985" y="5512707"/>
            <a:ext cx="15920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8471492" name=" 8471491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384917081" name="Рисунок 138491708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5483403" y="1916832"/>
            <a:ext cx="6558642" cy="45670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62399488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7C61C16B-4A4B-E9D7-E3E4-F091590956CE}" type="slidenum">
              <a:rPr lang="ru-RU"/>
              <a:t>5</a:t>
            </a:fld>
            <a:endParaRPr lang="ru-RU"/>
          </a:p>
        </p:txBody>
      </p:sp>
      <p:sp>
        <p:nvSpPr>
          <p:cNvPr id="1177193512" name="TextBox 1177193511"/>
          <p:cNvSpPr txBox="1"/>
          <p:nvPr/>
        </p:nvSpPr>
        <p:spPr bwMode="auto">
          <a:xfrm>
            <a:off x="750238" y="294542"/>
            <a:ext cx="6228415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/>
          </a:p>
        </p:txBody>
      </p:sp>
      <p:graphicFrame>
        <p:nvGraphicFramePr>
          <p:cNvPr id="363328283" name="Диаграмма 363328282"/>
          <p:cNvGraphicFramePr>
            <a:graphicFrameLocks/>
          </p:cNvGraphicFramePr>
          <p:nvPr/>
        </p:nvGraphicFramePr>
        <p:xfrm>
          <a:off x="913071" y="190499"/>
          <a:ext cx="10273391" cy="59571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427349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52DB383C-C087-2882-A449-ECCEBDD5B81A}" type="slidenum">
              <a:rPr lang="ru-RU"/>
              <a:t>6</a:t>
            </a:fld>
            <a:endParaRPr lang="ru-RU"/>
          </a:p>
        </p:txBody>
      </p:sp>
      <p:sp>
        <p:nvSpPr>
          <p:cNvPr id="730293671" name="TextBox 730293670"/>
          <p:cNvSpPr txBox="1"/>
          <p:nvPr/>
        </p:nvSpPr>
        <p:spPr bwMode="auto">
          <a:xfrm>
            <a:off x="750238" y="294542"/>
            <a:ext cx="6228415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/>
          </a:p>
        </p:txBody>
      </p:sp>
      <p:graphicFrame>
        <p:nvGraphicFramePr>
          <p:cNvPr id="907499302" name="Диаграмма 907499301"/>
          <p:cNvGraphicFramePr>
            <a:graphicFrameLocks/>
          </p:cNvGraphicFramePr>
          <p:nvPr/>
        </p:nvGraphicFramePr>
        <p:xfrm>
          <a:off x="617763" y="221690"/>
          <a:ext cx="10926535" cy="6377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89378473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DA9CE5F-8F41-DC03-3D4C-F1EB3A11B554}" type="slidenum">
              <a:rPr lang="ru-RU"/>
              <a:t>7</a:t>
            </a:fld>
            <a:endParaRPr lang="ru-RU"/>
          </a:p>
        </p:txBody>
      </p:sp>
      <p:sp>
        <p:nvSpPr>
          <p:cNvPr id="2015679169" name="Скругленный прямоугольник 18"/>
          <p:cNvSpPr/>
          <p:nvPr/>
        </p:nvSpPr>
        <p:spPr bwMode="auto">
          <a:xfrm>
            <a:off x="90070" y="190499"/>
            <a:ext cx="5951518" cy="6089194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599"/>
              </a:spcAft>
              <a:defRPr/>
            </a:pPr>
            <a:r>
              <a:rPr lang="ru-RU" sz="2800">
                <a:latin typeface="Times New Roman"/>
                <a:ea typeface="Times New Roman"/>
                <a:cs typeface="Times New Roman"/>
              </a:rPr>
              <a:t>Несмотря на значительное сокращение за последние годы доли легкой промышленности в структуре экономики, Владимирская область по-прежнему занимает заметное место в российском производстве по выпуску тканей из стекловолокна (71,1%) и льняных тканей (36%).</a:t>
            </a:r>
            <a:endParaRPr sz="2800" b="1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35049448" name=" 135049447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896973981" name=" 1896973980"/>
          <p:cNvSpPr/>
          <p:nvPr/>
        </p:nvSpPr>
        <p:spPr bwMode="auto">
          <a:xfrm>
            <a:off x="11461588" y="5591446"/>
            <a:ext cx="16542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1757141" name=" 141757140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79360657" name=" 379360656"/>
          <p:cNvSpPr/>
          <p:nvPr/>
        </p:nvSpPr>
        <p:spPr bwMode="auto">
          <a:xfrm>
            <a:off x="11381985" y="5512707"/>
            <a:ext cx="15920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graphicFrame>
        <p:nvGraphicFramePr>
          <p:cNvPr id="736847725" name="Диаграмма 736847724"/>
          <p:cNvGraphicFramePr>
            <a:graphicFrameLocks/>
          </p:cNvGraphicFramePr>
          <p:nvPr/>
        </p:nvGraphicFramePr>
        <p:xfrm>
          <a:off x="6041589" y="1143957"/>
          <a:ext cx="6054749" cy="3958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22044408" name=" 622044407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307910" y="0"/>
            <a:ext cx="5837413" cy="462326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8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918706" y="752923"/>
            <a:ext cx="10108272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180377" y="87977"/>
            <a:ext cx="4233838" cy="4447309"/>
          </a:xfrm>
          <a:prstGeom prst="rect">
            <a:avLst/>
          </a:prstGeom>
        </p:spPr>
      </p:pic>
      <p:sp>
        <p:nvSpPr>
          <p:cNvPr id="1476462905" name="Скругленный прямоугольник 12"/>
          <p:cNvSpPr/>
          <p:nvPr/>
        </p:nvSpPr>
        <p:spPr bwMode="auto">
          <a:xfrm>
            <a:off x="237515" y="87977"/>
            <a:ext cx="8654108" cy="6452332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2034697034" name="TextBox 2034697033"/>
          <p:cNvSpPr txBox="1"/>
          <p:nvPr/>
        </p:nvSpPr>
        <p:spPr bwMode="auto">
          <a:xfrm>
            <a:off x="467298" y="222249"/>
            <a:ext cx="6884522" cy="612651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indent="450214" algn="l">
              <a:lnSpc>
                <a:spcPct val="100000"/>
              </a:lnSpc>
              <a:spcBef>
                <a:spcPts val="599"/>
              </a:spcBef>
              <a:spcAft>
                <a:spcPts val="0"/>
              </a:spcAft>
              <a:defRPr/>
            </a:pPr>
            <a:r>
              <a:rPr sz="2200" b="1" u="sng">
                <a:latin typeface="Times New Roman"/>
                <a:ea typeface="Times New Roman"/>
                <a:cs typeface="Times New Roman"/>
              </a:rPr>
              <a:t>Основными проблемами, сдерживающими работу предприятий легкой промышленности, являются:</a:t>
            </a:r>
          </a:p>
          <a:p>
            <a:pPr marL="327936" indent="-327936" algn="l">
              <a:lnSpc>
                <a:spcPct val="10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 технологическая отсталость большинства предприятий, </a:t>
            </a:r>
          </a:p>
          <a:p>
            <a:pPr marL="327936" indent="-327936" algn="l">
              <a:lnSpc>
                <a:spcPct val="10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дефицит или отсутствие собственных финансовых средств для приобретения сырья и проведения технического перевооружения,</a:t>
            </a:r>
          </a:p>
          <a:p>
            <a:pPr marL="327936" indent="-327936" algn="l">
              <a:lnSpc>
                <a:spcPct val="10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 краткосрочность и дороговизна привлекаемых инвестиционных ресурсов, </a:t>
            </a:r>
          </a:p>
          <a:p>
            <a:pPr marL="327936" indent="-327936" algn="l">
              <a:lnSpc>
                <a:spcPct val="10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 дефицит профессиональных кадров, в том числе способных эффективно управлять процессами коммерциализации научных исследований и разработок (наиболее востребованы следующие специальности: операторы швейного, мотального, ткацкого оборудования, мастера, технологи, контролеры, портные, дизайнеры, модельеры),</a:t>
            </a:r>
          </a:p>
          <a:p>
            <a:pPr marL="327936" indent="-327936" algn="l">
              <a:buFont typeface="Arial"/>
              <a:buChar char="•"/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 неконкурентоспособная заработная плата</a:t>
            </a:r>
          </a:p>
        </p:txBody>
      </p:sp>
      <p:sp>
        <p:nvSpPr>
          <p:cNvPr id="2084064431" name=" 2084064430"/>
          <p:cNvSpPr/>
          <p:nvPr/>
        </p:nvSpPr>
        <p:spPr bwMode="auto">
          <a:xfrm>
            <a:off x="11544300" y="6174513"/>
            <a:ext cx="16156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384440039" name="Рисунок 1384440038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940966" y="3540124"/>
            <a:ext cx="5165913" cy="3000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9082295" name="Рисунок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-307909" y="0"/>
            <a:ext cx="5837412" cy="4623264"/>
          </a:xfrm>
          <a:prstGeom prst="rect">
            <a:avLst/>
          </a:prstGeom>
        </p:spPr>
      </p:pic>
      <p:sp>
        <p:nvSpPr>
          <p:cNvPr id="166188732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46A6CCF-9D24-DF1A-4EC0-3B39F0187F95}" type="slidenum">
              <a:rPr lang="ru-RU"/>
              <a:t>9</a:t>
            </a:fld>
            <a:endParaRPr lang="ru-RU"/>
          </a:p>
        </p:txBody>
      </p:sp>
      <p:pic>
        <p:nvPicPr>
          <p:cNvPr id="735481701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918705" y="752922"/>
            <a:ext cx="10108271" cy="6858000"/>
          </a:xfrm>
          <a:prstGeom prst="rect">
            <a:avLst/>
          </a:prstGeom>
        </p:spPr>
      </p:pic>
      <p:pic>
        <p:nvPicPr>
          <p:cNvPr id="1850174953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180377" y="87977"/>
            <a:ext cx="4233837" cy="4447308"/>
          </a:xfrm>
          <a:prstGeom prst="rect">
            <a:avLst/>
          </a:prstGeom>
        </p:spPr>
      </p:pic>
      <p:sp>
        <p:nvSpPr>
          <p:cNvPr id="2104373394" name="Скругленный прямоугольник 12"/>
          <p:cNvSpPr/>
          <p:nvPr/>
        </p:nvSpPr>
        <p:spPr bwMode="auto">
          <a:xfrm>
            <a:off x="127038" y="308923"/>
            <a:ext cx="7225358" cy="4690397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693721664" name="TextBox 1693721663"/>
          <p:cNvSpPr txBox="1"/>
          <p:nvPr/>
        </p:nvSpPr>
        <p:spPr bwMode="auto">
          <a:xfrm>
            <a:off x="213298" y="493186"/>
            <a:ext cx="6885098" cy="41300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indent="450214" algn="just">
              <a:lnSpc>
                <a:spcPct val="100000"/>
              </a:lnSpc>
              <a:spcBef>
                <a:spcPts val="599"/>
              </a:spcBef>
              <a:spcAft>
                <a:spcPts val="0"/>
              </a:spcAft>
              <a:defRPr/>
            </a:pPr>
            <a:r>
              <a:rPr sz="2600" b="1" u="sng">
                <a:latin typeface="Times New Roman"/>
                <a:ea typeface="Times New Roman"/>
                <a:cs typeface="Times New Roman"/>
              </a:rPr>
              <a:t>Исходя из основных проблем</a:t>
            </a:r>
            <a:r>
              <a:rPr sz="2600" b="1" i="1" u="sng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1" u="sng">
                <a:latin typeface="Times New Roman"/>
                <a:ea typeface="Times New Roman"/>
                <a:cs typeface="Times New Roman"/>
              </a:rPr>
              <a:t>приоритетными задачами в сфере развития легкой промышленности региона являются: </a:t>
            </a:r>
            <a:endParaRPr sz="2600" u="sng">
              <a:latin typeface="Times New Roman"/>
              <a:ea typeface="Times New Roman"/>
              <a:cs typeface="Times New Roman"/>
            </a:endParaRPr>
          </a:p>
          <a:p>
            <a:pPr marL="371994" indent="-371994" algn="just">
              <a:lnSpc>
                <a:spcPct val="10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sz="2600">
                <a:latin typeface="Times New Roman"/>
                <a:ea typeface="Times New Roman"/>
                <a:cs typeface="Times New Roman"/>
              </a:rPr>
              <a:t> техническое перевооружение производства, </a:t>
            </a:r>
          </a:p>
          <a:p>
            <a:pPr marL="371994" indent="-371994" algn="just">
              <a:lnSpc>
                <a:spcPct val="10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sz="2600">
                <a:latin typeface="Times New Roman"/>
                <a:ea typeface="Times New Roman"/>
                <a:cs typeface="Times New Roman"/>
              </a:rPr>
              <a:t> реализация эффективных бизнес-планов, направленных на выпуск конкурентоспособной продукции, </a:t>
            </a:r>
          </a:p>
          <a:p>
            <a:pPr marL="371994" indent="-371994" algn="just">
              <a:lnSpc>
                <a:spcPct val="10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sz="2600">
                <a:latin typeface="Times New Roman"/>
                <a:ea typeface="Times New Roman"/>
                <a:cs typeface="Times New Roman"/>
              </a:rPr>
              <a:t> развитие экспортного потенциала,</a:t>
            </a:r>
          </a:p>
          <a:p>
            <a:pPr marL="371994" indent="-371994" algn="l">
              <a:lnSpc>
                <a:spcPct val="100000"/>
              </a:lnSpc>
              <a:spcBef>
                <a:spcPts val="599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sz="2600">
                <a:latin typeface="Times New Roman"/>
                <a:ea typeface="Times New Roman"/>
                <a:cs typeface="Times New Roman"/>
              </a:rPr>
              <a:t> рост производительности труда.</a:t>
            </a:r>
          </a:p>
        </p:txBody>
      </p:sp>
      <p:sp>
        <p:nvSpPr>
          <p:cNvPr id="674240398" name=" 674240397"/>
          <p:cNvSpPr/>
          <p:nvPr/>
        </p:nvSpPr>
        <p:spPr bwMode="auto">
          <a:xfrm>
            <a:off x="11544300" y="6174513"/>
            <a:ext cx="16156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538185131" name=" 1538185130"/>
          <p:cNvSpPr/>
          <p:nvPr/>
        </p:nvSpPr>
        <p:spPr bwMode="auto">
          <a:xfrm>
            <a:off x="12231209" y="6949476"/>
            <a:ext cx="150542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633105946" name="Рисунок 1633105945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5903791" y="3460749"/>
            <a:ext cx="5964357" cy="3272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«Билет в будущее»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DBE64"/>
      </a:accent1>
      <a:accent2>
        <a:srgbClr val="4285F4"/>
      </a:accent2>
      <a:accent3>
        <a:srgbClr val="9477E6"/>
      </a:accent3>
      <a:accent4>
        <a:srgbClr val="00BBD6"/>
      </a:accent4>
      <a:accent5>
        <a:srgbClr val="F5675A"/>
      </a:accent5>
      <a:accent6>
        <a:srgbClr val="F1F5F9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483</Words>
  <Application>Microsoft Office PowerPoint</Application>
  <DocSecurity>0</DocSecurity>
  <PresentationFormat>Широкоэкранный</PresentationFormat>
  <Paragraphs>43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Mulish</vt:lpstr>
      <vt:lpstr>Abadi</vt:lpstr>
      <vt:lpstr>Times New Roman</vt:lpstr>
      <vt:lpstr>PT Serif</vt:lpstr>
      <vt:lpstr>Calibri</vt:lpstr>
      <vt:lpstr>Тема Office</vt:lpstr>
      <vt:lpstr>«Легкая промышленность Владимирской области»</vt:lpstr>
      <vt:lpstr>Исторический аспект развития легкой промышленности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Практическая работа</vt:lpstr>
      <vt:lpstr>Презентация PowerPoint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9</cp:revision>
  <dcterms:created xsi:type="dcterms:W3CDTF">2025-09-09T12:47:31Z</dcterms:created>
  <dcterms:modified xsi:type="dcterms:W3CDTF">2025-10-19T16:37:23Z</dcterms:modified>
  <dc:identifier/>
  <dc:language/>
  <cp:version/>
</cp:coreProperties>
</file>